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3" r:id="rId2"/>
    <p:sldMasterId id="2147483696" r:id="rId3"/>
    <p:sldMasterId id="2147483708" r:id="rId4"/>
  </p:sldMasterIdLst>
  <p:notesMasterIdLst>
    <p:notesMasterId r:id="rId25"/>
  </p:notesMasterIdLst>
  <p:handoutMasterIdLst>
    <p:handoutMasterId r:id="rId26"/>
  </p:handoutMasterIdLst>
  <p:sldIdLst>
    <p:sldId id="301" r:id="rId5"/>
    <p:sldId id="330" r:id="rId6"/>
    <p:sldId id="348" r:id="rId7"/>
    <p:sldId id="349" r:id="rId8"/>
    <p:sldId id="350" r:id="rId9"/>
    <p:sldId id="351" r:id="rId10"/>
    <p:sldId id="352" r:id="rId11"/>
    <p:sldId id="354" r:id="rId12"/>
    <p:sldId id="353" r:id="rId13"/>
    <p:sldId id="347" r:id="rId14"/>
    <p:sldId id="329" r:id="rId15"/>
    <p:sldId id="346" r:id="rId16"/>
    <p:sldId id="339" r:id="rId17"/>
    <p:sldId id="305" r:id="rId18"/>
    <p:sldId id="307" r:id="rId19"/>
    <p:sldId id="340" r:id="rId20"/>
    <p:sldId id="341" r:id="rId21"/>
    <p:sldId id="327" r:id="rId22"/>
    <p:sldId id="328" r:id="rId23"/>
    <p:sldId id="34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EE641C-CF0E-304B-A0C2-083C91497116}">
          <p14:sldIdLst>
            <p14:sldId id="301"/>
            <p14:sldId id="330"/>
            <p14:sldId id="348"/>
            <p14:sldId id="349"/>
            <p14:sldId id="350"/>
            <p14:sldId id="351"/>
            <p14:sldId id="352"/>
            <p14:sldId id="354"/>
            <p14:sldId id="353"/>
            <p14:sldId id="347"/>
            <p14:sldId id="329"/>
            <p14:sldId id="346"/>
            <p14:sldId id="339"/>
            <p14:sldId id="305"/>
            <p14:sldId id="307"/>
            <p14:sldId id="340"/>
            <p14:sldId id="341"/>
            <p14:sldId id="327"/>
            <p14:sldId id="328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4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529">
          <p15:clr>
            <a:srgbClr val="A4A3A4"/>
          </p15:clr>
        </p15:guide>
        <p15:guide id="4" orient="horz" pos="1524">
          <p15:clr>
            <a:srgbClr val="A4A3A4"/>
          </p15:clr>
        </p15:guide>
        <p15:guide id="5" orient="horz" pos="224">
          <p15:clr>
            <a:srgbClr val="A4A3A4"/>
          </p15:clr>
        </p15:guide>
        <p15:guide id="6" pos="226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1904">
          <p15:clr>
            <a:srgbClr val="A4A3A4"/>
          </p15:clr>
        </p15:guide>
        <p15:guide id="9" orient="horz" pos="700">
          <p15:clr>
            <a:srgbClr val="A4A3A4"/>
          </p15:clr>
        </p15:guide>
        <p15:guide id="10" orient="horz" pos="1528">
          <p15:clr>
            <a:srgbClr val="A4A3A4"/>
          </p15:clr>
        </p15:guide>
        <p15:guide id="11" orient="horz" pos="233">
          <p15:clr>
            <a:srgbClr val="A4A3A4"/>
          </p15:clr>
        </p15:guide>
        <p15:guide id="12" orient="horz" pos="1715">
          <p15:clr>
            <a:srgbClr val="A4A3A4"/>
          </p15:clr>
        </p15:guide>
        <p15:guide id="13" orient="horz" pos="203">
          <p15:clr>
            <a:srgbClr val="A4A3A4"/>
          </p15:clr>
        </p15:guide>
        <p15:guide id="14" pos="2733">
          <p15:clr>
            <a:srgbClr val="A4A3A4"/>
          </p15:clr>
        </p15:guide>
        <p15:guide id="15" pos="2830">
          <p15:clr>
            <a:srgbClr val="A4A3A4"/>
          </p15:clr>
        </p15:guide>
        <p15:guide id="16" pos="2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D31"/>
    <a:srgbClr val="617D5A"/>
    <a:srgbClr val="4C923A"/>
    <a:srgbClr val="539F3F"/>
    <a:srgbClr val="AE6B06"/>
    <a:srgbClr val="23992E"/>
    <a:srgbClr val="007DAB"/>
    <a:srgbClr val="718941"/>
    <a:srgbClr val="00A4E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9" autoAdjust="0"/>
    <p:restoredTop sz="94203"/>
  </p:normalViewPr>
  <p:slideViewPr>
    <p:cSldViewPr snapToGrid="0" snapToObjects="1" showGuides="1">
      <p:cViewPr varScale="1">
        <p:scale>
          <a:sx n="111" d="100"/>
          <a:sy n="111" d="100"/>
        </p:scale>
        <p:origin x="216" y="1792"/>
      </p:cViewPr>
      <p:guideLst>
        <p:guide orient="horz" pos="1704"/>
        <p:guide orient="horz" pos="2160"/>
        <p:guide orient="horz" pos="529"/>
        <p:guide orient="horz" pos="1524"/>
        <p:guide orient="horz" pos="224"/>
        <p:guide pos="226"/>
        <p:guide pos="2880"/>
        <p:guide orient="horz" pos="1904"/>
        <p:guide orient="horz" pos="700"/>
        <p:guide orient="horz" pos="1528"/>
        <p:guide orient="horz" pos="233"/>
        <p:guide orient="horz" pos="1715"/>
        <p:guide orient="horz" pos="203"/>
        <p:guide pos="2733"/>
        <p:guide pos="2830"/>
        <p:guide pos="235"/>
      </p:guideLst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51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839E4-A057-084B-A8A0-04F0A2C3F0A6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4DCA7-D66F-E34C-A40D-53AA0680A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A92B-D245-C74A-AD1C-A7E9D68C21D7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3DE2B-9EF7-E44A-8A8D-81262F2C7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8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 to </a:t>
            </a:r>
            <a:r>
              <a:rPr lang="en-US" dirty="0" err="1"/>
              <a:t>PyPI</a:t>
            </a:r>
            <a:r>
              <a:rPr lang="en-US" dirty="0"/>
              <a:t>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9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latin typeface="Arial Narrow"/>
                <a:cs typeface="Arial Narrow"/>
              </a:defRPr>
            </a:lvl1pPr>
          </a:lstStyle>
          <a:p>
            <a:r>
              <a:rPr lang="en-AU" dirty="0"/>
              <a:t>TITLE PAGE (30pt Arial Narrow)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6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3494" y="2362514"/>
            <a:ext cx="5494159" cy="1470025"/>
          </a:xfrm>
          <a:prstGeom prst="rect">
            <a:avLst/>
          </a:prstGeom>
        </p:spPr>
        <p:txBody>
          <a:bodyPr anchor="ctr"/>
          <a:lstStyle>
            <a:lvl1pPr algn="l">
              <a:defRPr sz="2800">
                <a:latin typeface="Arial Narrow"/>
                <a:cs typeface="Arial Narrow"/>
              </a:defRPr>
            </a:lvl1pPr>
          </a:lstStyle>
          <a:p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SECTION BREAK 2 </a:t>
            </a:r>
            <a:b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</a:br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30767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44634" y="2582358"/>
            <a:ext cx="5326327" cy="1963182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 dirty="0"/>
              <a:t>SECTION BREAK 1 </a:t>
            </a:r>
            <a:br>
              <a:rPr lang="en-AU" dirty="0"/>
            </a:br>
            <a:r>
              <a:rPr lang="en-AU" dirty="0"/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296704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78052" y="217549"/>
            <a:ext cx="57220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78052" y="217549"/>
            <a:ext cx="5732330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70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78051" y="217549"/>
            <a:ext cx="5989185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6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353" y="1315158"/>
            <a:ext cx="3812093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4563736" y="1315158"/>
            <a:ext cx="4148524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78053" y="217549"/>
            <a:ext cx="5742604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44" y="1315158"/>
            <a:ext cx="2484666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3216922" y="1315158"/>
            <a:ext cx="5511828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78052" y="217549"/>
            <a:ext cx="5732330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7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315158"/>
            <a:ext cx="8288662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78053" y="217549"/>
            <a:ext cx="57220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0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How to use the Monash Brand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FINA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covers-3-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s-1-standard-covers-3-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-templates-1-standard-6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8" r:id="rId4"/>
    <p:sldLayoutId id="2147483721" r:id="rId5"/>
    <p:sldLayoutId id="214748371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ARCANA + BANANA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290" y="4074965"/>
            <a:ext cx="5352240" cy="633181"/>
          </a:xfrm>
        </p:spPr>
        <p:txBody>
          <a:bodyPr/>
          <a:lstStyle/>
          <a:p>
            <a:r>
              <a:rPr lang="en-US" dirty="0"/>
              <a:t>Tom Close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88179" y="324839"/>
            <a:ext cx="1538351" cy="861774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r>
              <a:rPr lang="en-GB" sz="1400" dirty="0">
                <a:solidFill>
                  <a:srgbClr val="006DAE"/>
                </a:solidFill>
                <a:latin typeface="Arial Narrow"/>
                <a:cs typeface="Arial Narrow"/>
              </a:rPr>
              <a:t>MONASH</a:t>
            </a:r>
            <a:br>
              <a:rPr lang="en-GB" sz="1400" baseline="30000" dirty="0">
                <a:latin typeface="Arial Narrow"/>
                <a:cs typeface="Arial Narrow"/>
              </a:rPr>
            </a:br>
            <a:r>
              <a:rPr lang="en-GB" sz="1400" dirty="0">
                <a:solidFill>
                  <a:srgbClr val="000000"/>
                </a:solidFill>
                <a:latin typeface="Arial Narrow"/>
                <a:cs typeface="Arial Narrow"/>
              </a:rPr>
              <a:t>MONASH</a:t>
            </a:r>
          </a:p>
          <a:p>
            <a:r>
              <a:rPr lang="en-GB" sz="1400" dirty="0">
                <a:solidFill>
                  <a:srgbClr val="000000"/>
                </a:solidFill>
                <a:latin typeface="Arial Narrow"/>
                <a:cs typeface="Arial Narrow"/>
              </a:rPr>
              <a:t>BIOMEDICAL</a:t>
            </a:r>
          </a:p>
          <a:p>
            <a:r>
              <a:rPr lang="en-GB" sz="1400" dirty="0">
                <a:solidFill>
                  <a:srgbClr val="000000"/>
                </a:solidFill>
                <a:latin typeface="Arial Narrow"/>
                <a:cs typeface="Arial Narrow"/>
              </a:rPr>
              <a:t>IMAGING</a:t>
            </a:r>
          </a:p>
        </p:txBody>
      </p:sp>
    </p:spTree>
    <p:extLst>
      <p:ext uri="{BB962C8B-B14F-4D97-AF65-F5344CB8AC3E}">
        <p14:creationId xmlns:p14="http://schemas.microsoft.com/office/powerpoint/2010/main" val="24844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4"/>
    </mc:Choice>
    <mc:Fallback xmlns="">
      <p:transition spd="slow" advTm="41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ARCANA + BANANA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1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1FFF96-0D5B-8043-B64B-8AD54002F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654448"/>
            <a:ext cx="5538330" cy="4306155"/>
          </a:xfrm>
        </p:spPr>
        <p:txBody>
          <a:bodyPr/>
          <a:lstStyle/>
          <a:p>
            <a:r>
              <a:rPr lang="en-US" dirty="0"/>
              <a:t>Portable “end-to-end” workflows</a:t>
            </a:r>
          </a:p>
          <a:p>
            <a:pPr lvl="1"/>
            <a:r>
              <a:rPr lang="en-US" dirty="0"/>
              <a:t>Data repository to publication results</a:t>
            </a:r>
          </a:p>
          <a:p>
            <a:r>
              <a:rPr lang="en-US" dirty="0"/>
              <a:t>Transparent repository access</a:t>
            </a:r>
          </a:p>
          <a:p>
            <a:pPr lvl="1"/>
            <a:r>
              <a:rPr lang="en-US" dirty="0"/>
              <a:t>XNAT (</a:t>
            </a:r>
            <a:r>
              <a:rPr lang="en-US" dirty="0" err="1"/>
              <a:t>xnat.org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BIDS (</a:t>
            </a:r>
            <a:r>
              <a:rPr lang="en-US" dirty="0" err="1"/>
              <a:t>bids.neuroimaging.io</a:t>
            </a:r>
            <a:r>
              <a:rPr lang="en-US" dirty="0"/>
              <a:t>)</a:t>
            </a:r>
          </a:p>
          <a:p>
            <a:r>
              <a:rPr lang="en-US" dirty="0"/>
              <a:t>Scalable</a:t>
            </a:r>
          </a:p>
          <a:p>
            <a:pPr lvl="1"/>
            <a:r>
              <a:rPr lang="en-US" dirty="0"/>
              <a:t>Local workstation</a:t>
            </a:r>
          </a:p>
          <a:p>
            <a:pPr lvl="1"/>
            <a:r>
              <a:rPr lang="en-US" dirty="0"/>
              <a:t>High Performance Computing (HPC)</a:t>
            </a:r>
          </a:p>
          <a:p>
            <a:r>
              <a:rPr lang="en-US" dirty="0"/>
              <a:t>Extensible</a:t>
            </a:r>
          </a:p>
          <a:p>
            <a:pPr lvl="1"/>
            <a:r>
              <a:rPr lang="en-US" dirty="0"/>
              <a:t>Collaborate on standard methods</a:t>
            </a:r>
          </a:p>
          <a:p>
            <a:pPr lvl="1"/>
            <a:r>
              <a:rPr lang="en-US" dirty="0" err="1"/>
              <a:t>Specialise</a:t>
            </a:r>
            <a:r>
              <a:rPr lang="en-US" dirty="0"/>
              <a:t> to study-specific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C955E-447D-4942-9BA1-666FAB76E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ARCANA: PYTHON FRAMEWORK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BE64D5-E663-C94E-B8C5-2D74A968391C}"/>
              </a:ext>
            </a:extLst>
          </p:cNvPr>
          <p:cNvGrpSpPr/>
          <p:nvPr/>
        </p:nvGrpSpPr>
        <p:grpSpPr>
          <a:xfrm>
            <a:off x="5734373" y="1989129"/>
            <a:ext cx="3238810" cy="3917231"/>
            <a:chOff x="5214750" y="2616501"/>
            <a:chExt cx="3507332" cy="40172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C3CE55-B060-FC45-8716-74FC50065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366"/>
            <a:stretch/>
          </p:blipFill>
          <p:spPr>
            <a:xfrm>
              <a:off x="5214750" y="2616501"/>
              <a:ext cx="3507332" cy="317470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1736D4-A58B-714E-8057-C5241C22CB4E}"/>
                </a:ext>
              </a:extLst>
            </p:cNvPr>
            <p:cNvSpPr txBox="1"/>
            <p:nvPr/>
          </p:nvSpPr>
          <p:spPr>
            <a:xfrm>
              <a:off x="5581977" y="5925833"/>
              <a:ext cx="2772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7DAB"/>
                  </a:solidFill>
                </a:rPr>
                <a:t>pypi.org</a:t>
              </a:r>
              <a:r>
                <a:rPr lang="en-US" sz="2000" dirty="0">
                  <a:solidFill>
                    <a:srgbClr val="007DAB"/>
                  </a:solidFill>
                </a:rPr>
                <a:t>/project/arcana/</a:t>
              </a:r>
            </a:p>
            <a:p>
              <a:pPr algn="ctr"/>
              <a:r>
                <a:rPr lang="en-US" sz="2000" dirty="0" err="1">
                  <a:solidFill>
                    <a:srgbClr val="007DAB"/>
                  </a:solidFill>
                </a:rPr>
                <a:t>arcana.readthedocs.io</a:t>
              </a:r>
              <a:endParaRPr lang="en-US" sz="2000" dirty="0">
                <a:solidFill>
                  <a:srgbClr val="007DA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60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00E91C-D4F2-9E46-A7C3-59EF04B6D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649506"/>
            <a:ext cx="8229600" cy="4476657"/>
          </a:xfrm>
        </p:spPr>
        <p:txBody>
          <a:bodyPr/>
          <a:lstStyle/>
          <a:p>
            <a:r>
              <a:rPr lang="en-US" dirty="0"/>
              <a:t>Analysis definitions in </a:t>
            </a:r>
            <a:r>
              <a:rPr lang="en-US" i="1" dirty="0"/>
              <a:t>Study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Specific to a type of image (e.g. T1-weighted MRI, </a:t>
            </a:r>
            <a:r>
              <a:rPr lang="en-US" dirty="0" err="1"/>
              <a:t>dMRI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Free parameters</a:t>
            </a:r>
          </a:p>
          <a:p>
            <a:pPr lvl="1"/>
            <a:r>
              <a:rPr lang="en-US" dirty="0"/>
              <a:t>Extensible via class inheritance</a:t>
            </a:r>
          </a:p>
          <a:p>
            <a:r>
              <a:rPr lang="en-US" dirty="0"/>
              <a:t>Analysis application by </a:t>
            </a:r>
            <a:r>
              <a:rPr lang="en-US" i="1" dirty="0"/>
              <a:t>Study</a:t>
            </a:r>
            <a:r>
              <a:rPr lang="en-US" dirty="0"/>
              <a:t> objects</a:t>
            </a:r>
          </a:p>
          <a:p>
            <a:pPr lvl="1"/>
            <a:r>
              <a:rPr lang="en-US" dirty="0" err="1"/>
              <a:t>Parameterisations</a:t>
            </a:r>
            <a:endParaRPr lang="en-US" dirty="0"/>
          </a:p>
          <a:p>
            <a:pPr lvl="1"/>
            <a:r>
              <a:rPr lang="en-US" dirty="0"/>
              <a:t>Specify input data</a:t>
            </a:r>
          </a:p>
          <a:p>
            <a:pPr lvl="1"/>
            <a:r>
              <a:rPr lang="en-US" dirty="0"/>
              <a:t>Specify data storage and execution environment</a:t>
            </a:r>
          </a:p>
          <a:p>
            <a:pPr lvl="1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21831-5CFE-C14E-A45A-C8AE4EEC9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STRUCTURE OF ARCANA</a:t>
            </a:r>
          </a:p>
        </p:txBody>
      </p:sp>
    </p:spTree>
    <p:extLst>
      <p:ext uri="{BB962C8B-B14F-4D97-AF65-F5344CB8AC3E}">
        <p14:creationId xmlns:p14="http://schemas.microsoft.com/office/powerpoint/2010/main" val="251214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DE4034-C226-E741-96D5-534C204B4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389" y="1600200"/>
            <a:ext cx="5045837" cy="452596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B24A5-21D3-0E41-8343-538B99C7A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STUDY CLASS: ANALYSIS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D05E0-3E4B-7947-A2DE-2448E4B6BE96}"/>
              </a:ext>
            </a:extLst>
          </p:cNvPr>
          <p:cNvSpPr txBox="1"/>
          <p:nvPr/>
        </p:nvSpPr>
        <p:spPr>
          <a:xfrm>
            <a:off x="278968" y="1419622"/>
            <a:ext cx="180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Acquired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File-sets or fields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564CA3-6211-634D-AEF8-6C13933FCB59}"/>
              </a:ext>
            </a:extLst>
          </p:cNvPr>
          <p:cNvCxnSpPr>
            <a:cxnSpLocks/>
          </p:cNvCxnSpPr>
          <p:nvPr/>
        </p:nvCxnSpPr>
        <p:spPr>
          <a:xfrm>
            <a:off x="1309604" y="2065953"/>
            <a:ext cx="1291526" cy="328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858B38-B9B8-7447-A277-807A2A3BDF9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180679" y="2065953"/>
            <a:ext cx="1420451" cy="2252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792001-35EA-2D4F-A13F-03E1FBD85721}"/>
              </a:ext>
            </a:extLst>
          </p:cNvPr>
          <p:cNvSpPr txBox="1"/>
          <p:nvPr/>
        </p:nvSpPr>
        <p:spPr>
          <a:xfrm>
            <a:off x="191597" y="4171559"/>
            <a:ext cx="176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17D31"/>
                </a:solidFill>
              </a:rPr>
              <a:t>Derived</a:t>
            </a:r>
          </a:p>
          <a:p>
            <a:pPr algn="ctr"/>
            <a:r>
              <a:rPr lang="en-US" dirty="0">
                <a:solidFill>
                  <a:srgbClr val="417D31"/>
                </a:solidFill>
              </a:rPr>
              <a:t>File-sets or fields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E65EEF-7937-614F-9602-456501B05E14}"/>
              </a:ext>
            </a:extLst>
          </p:cNvPr>
          <p:cNvCxnSpPr>
            <a:cxnSpLocks/>
          </p:cNvCxnSpPr>
          <p:nvPr/>
        </p:nvCxnSpPr>
        <p:spPr>
          <a:xfrm flipV="1">
            <a:off x="1697062" y="3097209"/>
            <a:ext cx="904068" cy="1221501"/>
          </a:xfrm>
          <a:prstGeom prst="straightConnector1">
            <a:avLst/>
          </a:prstGeom>
          <a:ln>
            <a:solidFill>
              <a:srgbClr val="417D3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56D6F0-5164-7C42-922C-8460B3BFE98D}"/>
              </a:ext>
            </a:extLst>
          </p:cNvPr>
          <p:cNvCxnSpPr>
            <a:cxnSpLocks/>
          </p:cNvCxnSpPr>
          <p:nvPr/>
        </p:nvCxnSpPr>
        <p:spPr>
          <a:xfrm flipV="1">
            <a:off x="1790052" y="3697561"/>
            <a:ext cx="751667" cy="688460"/>
          </a:xfrm>
          <a:prstGeom prst="straightConnector1">
            <a:avLst/>
          </a:prstGeom>
          <a:ln>
            <a:solidFill>
              <a:srgbClr val="417D3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7598EA-F47E-7745-9E09-337A80CDC333}"/>
              </a:ext>
            </a:extLst>
          </p:cNvPr>
          <p:cNvCxnSpPr>
            <a:cxnSpLocks/>
          </p:cNvCxnSpPr>
          <p:nvPr/>
        </p:nvCxnSpPr>
        <p:spPr>
          <a:xfrm>
            <a:off x="1890904" y="4784462"/>
            <a:ext cx="650815" cy="236968"/>
          </a:xfrm>
          <a:prstGeom prst="straightConnector1">
            <a:avLst/>
          </a:prstGeom>
          <a:ln>
            <a:solidFill>
              <a:srgbClr val="417D3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27F097-E2A1-1547-852F-134547EDFFC2}"/>
              </a:ext>
            </a:extLst>
          </p:cNvPr>
          <p:cNvCxnSpPr>
            <a:cxnSpLocks/>
          </p:cNvCxnSpPr>
          <p:nvPr/>
        </p:nvCxnSpPr>
        <p:spPr>
          <a:xfrm>
            <a:off x="1790052" y="4860019"/>
            <a:ext cx="811078" cy="770008"/>
          </a:xfrm>
          <a:prstGeom prst="straightConnector1">
            <a:avLst/>
          </a:prstGeom>
          <a:ln>
            <a:solidFill>
              <a:srgbClr val="417D3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7388CA-4B67-D841-A979-F82C59C6F042}"/>
              </a:ext>
            </a:extLst>
          </p:cNvPr>
          <p:cNvSpPr txBox="1"/>
          <p:nvPr/>
        </p:nvSpPr>
        <p:spPr>
          <a:xfrm>
            <a:off x="7676286" y="3455066"/>
            <a:ext cx="1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Pipelines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75011B-BD5D-974E-BA75-9039F9AD6AB0}"/>
              </a:ext>
            </a:extLst>
          </p:cNvPr>
          <p:cNvCxnSpPr>
            <a:cxnSpLocks/>
          </p:cNvCxnSpPr>
          <p:nvPr/>
        </p:nvCxnSpPr>
        <p:spPr>
          <a:xfrm flipH="1" flipV="1">
            <a:off x="7043977" y="2650210"/>
            <a:ext cx="828621" cy="81425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92625F-0FEB-8C46-8C00-2DC8EE2C392F}"/>
              </a:ext>
            </a:extLst>
          </p:cNvPr>
          <p:cNvCxnSpPr>
            <a:cxnSpLocks/>
          </p:cNvCxnSpPr>
          <p:nvPr/>
        </p:nvCxnSpPr>
        <p:spPr>
          <a:xfrm flipH="1">
            <a:off x="7022773" y="3639732"/>
            <a:ext cx="84982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EDD0E0-C175-9D42-BADC-E3004EF4DD18}"/>
              </a:ext>
            </a:extLst>
          </p:cNvPr>
          <p:cNvCxnSpPr>
            <a:cxnSpLocks/>
          </p:cNvCxnSpPr>
          <p:nvPr/>
        </p:nvCxnSpPr>
        <p:spPr>
          <a:xfrm flipH="1">
            <a:off x="7022773" y="3873727"/>
            <a:ext cx="871030" cy="102921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973A0EA-4EA9-2B45-874F-BABD9C2C5BB6}"/>
              </a:ext>
            </a:extLst>
          </p:cNvPr>
          <p:cNvSpPr/>
          <p:nvPr/>
        </p:nvSpPr>
        <p:spPr>
          <a:xfrm>
            <a:off x="2461846" y="2065953"/>
            <a:ext cx="1793631" cy="386006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F78B31-F216-D043-AD31-9BBD31D7A124}"/>
              </a:ext>
            </a:extLst>
          </p:cNvPr>
          <p:cNvCxnSpPr>
            <a:cxnSpLocks/>
          </p:cNvCxnSpPr>
          <p:nvPr/>
        </p:nvCxnSpPr>
        <p:spPr>
          <a:xfrm flipV="1">
            <a:off x="2408518" y="5926296"/>
            <a:ext cx="469249" cy="398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2CAB46-19A1-5849-AF3E-08482B3D85E8}"/>
              </a:ext>
            </a:extLst>
          </p:cNvPr>
          <p:cNvSpPr txBox="1"/>
          <p:nvPr/>
        </p:nvSpPr>
        <p:spPr>
          <a:xfrm>
            <a:off x="1095283" y="6292440"/>
            <a:ext cx="238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specification table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45139F-82FE-4B49-A237-3C4007EB010F}"/>
              </a:ext>
            </a:extLst>
          </p:cNvPr>
          <p:cNvSpPr/>
          <p:nvPr/>
        </p:nvSpPr>
        <p:spPr>
          <a:xfrm>
            <a:off x="5035391" y="2065953"/>
            <a:ext cx="1793631" cy="386006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C1BF5-D928-0D47-BBAC-14F1D3770DB3}"/>
              </a:ext>
            </a:extLst>
          </p:cNvPr>
          <p:cNvCxnSpPr>
            <a:cxnSpLocks/>
          </p:cNvCxnSpPr>
          <p:nvPr/>
        </p:nvCxnSpPr>
        <p:spPr>
          <a:xfrm flipH="1" flipV="1">
            <a:off x="6192985" y="5926016"/>
            <a:ext cx="160003" cy="3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CD2CBE-BD8D-A74A-9A69-65538A3E86F9}"/>
              </a:ext>
            </a:extLst>
          </p:cNvPr>
          <p:cNvSpPr txBox="1"/>
          <p:nvPr/>
        </p:nvSpPr>
        <p:spPr>
          <a:xfrm>
            <a:off x="5352464" y="6292440"/>
            <a:ext cx="29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Pipeline constructor methods</a:t>
            </a:r>
          </a:p>
        </p:txBody>
      </p:sp>
    </p:spTree>
    <p:extLst>
      <p:ext uri="{BB962C8B-B14F-4D97-AF65-F5344CB8AC3E}">
        <p14:creationId xmlns:p14="http://schemas.microsoft.com/office/powerpoint/2010/main" val="366832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8462B-94AE-2647-8D46-FD20669D6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STUDY INSTANCE: APPLICATION TO DATA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1C26F15-4B71-EE4B-B09B-7D54A4CFE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924" y="2270963"/>
            <a:ext cx="7141651" cy="3415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F742F0-CC3A-6B43-8298-B1906665C7AE}"/>
              </a:ext>
            </a:extLst>
          </p:cNvPr>
          <p:cNvSpPr txBox="1"/>
          <p:nvPr/>
        </p:nvSpPr>
        <p:spPr>
          <a:xfrm>
            <a:off x="6393051" y="5569537"/>
            <a:ext cx="255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17D31"/>
                </a:solidFill>
              </a:rPr>
              <a:t>XNAT | BIDS | Plain-dir.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44A98-9588-5443-AAE3-3698F857E511}"/>
              </a:ext>
            </a:extLst>
          </p:cNvPr>
          <p:cNvSpPr txBox="1"/>
          <p:nvPr/>
        </p:nvSpPr>
        <p:spPr>
          <a:xfrm>
            <a:off x="142132" y="5597114"/>
            <a:ext cx="346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17D31"/>
                </a:solidFill>
              </a:rPr>
              <a:t>Static | “Modules” (HPC)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| Docker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36A69-A3EE-AC4A-BD30-66235BB4D078}"/>
              </a:ext>
            </a:extLst>
          </p:cNvPr>
          <p:cNvSpPr txBox="1"/>
          <p:nvPr/>
        </p:nvSpPr>
        <p:spPr>
          <a:xfrm>
            <a:off x="300375" y="1872174"/>
            <a:ext cx="347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17D31"/>
                </a:solidFill>
              </a:rPr>
              <a:t>Linear | multi-proc | SLURM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| 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5360A-0638-BA46-BF3E-EC0C7C8EB47F}"/>
              </a:ext>
            </a:extLst>
          </p:cNvPr>
          <p:cNvSpPr txBox="1"/>
          <p:nvPr/>
        </p:nvSpPr>
        <p:spPr>
          <a:xfrm>
            <a:off x="6393051" y="1895061"/>
            <a:ext cx="219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17D31"/>
                </a:solidFill>
              </a:rPr>
              <a:t>Input file-set | field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F29FD9-6B5A-F340-9692-0D0056AB8EB5}"/>
              </a:ext>
            </a:extLst>
          </p:cNvPr>
          <p:cNvCxnSpPr>
            <a:cxnSpLocks/>
          </p:cNvCxnSpPr>
          <p:nvPr/>
        </p:nvCxnSpPr>
        <p:spPr>
          <a:xfrm>
            <a:off x="1772005" y="2268153"/>
            <a:ext cx="69806" cy="675502"/>
          </a:xfrm>
          <a:prstGeom prst="straightConnector1">
            <a:avLst/>
          </a:prstGeom>
          <a:ln>
            <a:solidFill>
              <a:srgbClr val="417D3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5E11F0-6CD3-AB47-B170-B91BB0C07ABB}"/>
              </a:ext>
            </a:extLst>
          </p:cNvPr>
          <p:cNvCxnSpPr>
            <a:cxnSpLocks/>
          </p:cNvCxnSpPr>
          <p:nvPr/>
        </p:nvCxnSpPr>
        <p:spPr>
          <a:xfrm flipV="1">
            <a:off x="1671266" y="4996985"/>
            <a:ext cx="201478" cy="600129"/>
          </a:xfrm>
          <a:prstGeom prst="straightConnector1">
            <a:avLst/>
          </a:prstGeom>
          <a:ln>
            <a:solidFill>
              <a:srgbClr val="417D3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E141A4-E90E-C347-9D54-CA98AD208323}"/>
              </a:ext>
            </a:extLst>
          </p:cNvPr>
          <p:cNvCxnSpPr>
            <a:cxnSpLocks/>
          </p:cNvCxnSpPr>
          <p:nvPr/>
        </p:nvCxnSpPr>
        <p:spPr>
          <a:xfrm flipH="1" flipV="1">
            <a:off x="7423913" y="5078438"/>
            <a:ext cx="139484" cy="472762"/>
          </a:xfrm>
          <a:prstGeom prst="straightConnector1">
            <a:avLst/>
          </a:prstGeom>
          <a:ln>
            <a:solidFill>
              <a:srgbClr val="417D3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45FD28-E046-4B45-B53A-898CEE358DD5}"/>
              </a:ext>
            </a:extLst>
          </p:cNvPr>
          <p:cNvCxnSpPr>
            <a:cxnSpLocks/>
          </p:cNvCxnSpPr>
          <p:nvPr/>
        </p:nvCxnSpPr>
        <p:spPr>
          <a:xfrm flipH="1">
            <a:off x="7423912" y="2307208"/>
            <a:ext cx="278970" cy="573441"/>
          </a:xfrm>
          <a:prstGeom prst="straightConnector1">
            <a:avLst/>
          </a:prstGeom>
          <a:ln>
            <a:solidFill>
              <a:srgbClr val="417D3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236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D730E7-FD16-114B-9BA6-A862647BB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600200"/>
            <a:ext cx="4600683" cy="4525963"/>
          </a:xfrm>
        </p:spPr>
        <p:txBody>
          <a:bodyPr/>
          <a:lstStyle/>
          <a:p>
            <a:r>
              <a:rPr lang="en-US" dirty="0"/>
              <a:t>Tensor metrics</a:t>
            </a:r>
          </a:p>
          <a:p>
            <a:pPr lvl="1"/>
            <a:r>
              <a:rPr lang="en-US" dirty="0"/>
              <a:t>FA, ADC</a:t>
            </a:r>
          </a:p>
          <a:p>
            <a:r>
              <a:rPr lang="en-US" dirty="0"/>
              <a:t>Tracks white matter tracts</a:t>
            </a:r>
          </a:p>
          <a:p>
            <a:pPr lvl="1"/>
            <a:r>
              <a:rPr lang="en-US" dirty="0"/>
              <a:t>long-range connections</a:t>
            </a:r>
          </a:p>
          <a:p>
            <a:r>
              <a:rPr lang="en-US" dirty="0"/>
              <a:t>Inherits common methods from base classes</a:t>
            </a:r>
          </a:p>
          <a:p>
            <a:pPr lvl="1"/>
            <a:r>
              <a:rPr lang="en-US" dirty="0"/>
              <a:t>MRI &gt; EPI &gt; </a:t>
            </a:r>
            <a:r>
              <a:rPr lang="en-US" dirty="0" err="1"/>
              <a:t>dMRI</a:t>
            </a:r>
            <a:r>
              <a:rPr lang="en-US" dirty="0"/>
              <a:t> &gt; … </a:t>
            </a:r>
          </a:p>
          <a:p>
            <a:pPr lvl="1"/>
            <a:r>
              <a:rPr lang="en-US" dirty="0"/>
              <a:t>Registration, brain extraction</a:t>
            </a:r>
          </a:p>
          <a:p>
            <a:r>
              <a:rPr lang="en-US" dirty="0"/>
              <a:t>Reuses common derivatives</a:t>
            </a:r>
          </a:p>
          <a:p>
            <a:pPr lvl="1"/>
            <a:r>
              <a:rPr lang="en-US" dirty="0"/>
              <a:t>Preprocessing, Brain mask, etc..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F3108-3E8E-4043-958A-F2EE7A673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DIFFUSION MRI (DMRI) STUDY CLASS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1124222-3006-5046-B95B-D7378061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515" y="1239863"/>
            <a:ext cx="2801971" cy="514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8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2329F-A559-964A-85B9-382796F96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775" y="2271781"/>
            <a:ext cx="8229600" cy="27432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0494F-868C-3946-8FEB-A7C036A26B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DMRI STUDY CLASS APPLICATION:</a:t>
            </a:r>
            <a:br>
              <a:rPr lang="en-US" dirty="0"/>
            </a:br>
            <a:r>
              <a:rPr lang="en-US" dirty="0"/>
              <a:t>GLOBAL TRACTOGRAPHY (STREAMLINES)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F70E6-F191-1B42-800B-D8583A88A51D}"/>
              </a:ext>
            </a:extLst>
          </p:cNvPr>
          <p:cNvSpPr txBox="1"/>
          <p:nvPr/>
        </p:nvSpPr>
        <p:spPr>
          <a:xfrm>
            <a:off x="1363852" y="5165203"/>
            <a:ext cx="60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C1DEB-04BE-5F47-B5F9-0E5D1998315C}"/>
              </a:ext>
            </a:extLst>
          </p:cNvPr>
          <p:cNvSpPr txBox="1"/>
          <p:nvPr/>
        </p:nvSpPr>
        <p:spPr>
          <a:xfrm>
            <a:off x="4083861" y="5165203"/>
            <a:ext cx="88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65D86-FA27-C34E-9C53-85DD6EA8B943}"/>
              </a:ext>
            </a:extLst>
          </p:cNvPr>
          <p:cNvSpPr txBox="1"/>
          <p:nvPr/>
        </p:nvSpPr>
        <p:spPr>
          <a:xfrm>
            <a:off x="6884880" y="5165203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sagittal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9DFC9-0388-2947-B0F7-90799BEFD0E2}"/>
              </a:ext>
            </a:extLst>
          </p:cNvPr>
          <p:cNvSpPr txBox="1"/>
          <p:nvPr/>
        </p:nvSpPr>
        <p:spPr>
          <a:xfrm>
            <a:off x="1573872" y="6129585"/>
            <a:ext cx="599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Red = left-to-right</a:t>
            </a:r>
            <a:r>
              <a:rPr lang="en-US" dirty="0"/>
              <a:t>, </a:t>
            </a:r>
            <a:r>
              <a:rPr lang="en-US" dirty="0">
                <a:solidFill>
                  <a:srgbClr val="417D31"/>
                </a:solidFill>
              </a:rPr>
              <a:t>Green= front-to-back</a:t>
            </a:r>
            <a:r>
              <a:rPr lang="en-US" dirty="0"/>
              <a:t>, </a:t>
            </a:r>
            <a:r>
              <a:rPr lang="en-US" dirty="0">
                <a:solidFill>
                  <a:srgbClr val="002060"/>
                </a:solidFill>
              </a:rPr>
              <a:t>Blue = top-to-bottom</a:t>
            </a:r>
          </a:p>
        </p:txBody>
      </p:sp>
    </p:spTree>
    <p:extLst>
      <p:ext uri="{BB962C8B-B14F-4D97-AF65-F5344CB8AC3E}">
        <p14:creationId xmlns:p14="http://schemas.microsoft.com/office/powerpoint/2010/main" val="243968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C355E-5B99-0C46-BF88-6D22220FB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2237" y="1110629"/>
            <a:ext cx="4277532" cy="574737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2D2F2-0335-1941-A1AB-42FDBDB28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MULTI-STUDY: COMBINING STUDY CLASSES</a:t>
            </a:r>
          </a:p>
        </p:txBody>
      </p:sp>
    </p:spTree>
    <p:extLst>
      <p:ext uri="{BB962C8B-B14F-4D97-AF65-F5344CB8AC3E}">
        <p14:creationId xmlns:p14="http://schemas.microsoft.com/office/powerpoint/2010/main" val="2384430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3E9B59-E383-EA43-9212-A9407588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20" y="1514961"/>
            <a:ext cx="8229600" cy="4525963"/>
          </a:xfrm>
        </p:spPr>
        <p:txBody>
          <a:bodyPr/>
          <a:lstStyle/>
          <a:p>
            <a:r>
              <a:rPr lang="en-US" dirty="0"/>
              <a:t>Concurrent MR-PET acquisition</a:t>
            </a:r>
          </a:p>
          <a:p>
            <a:pPr lvl="1"/>
            <a:r>
              <a:rPr lang="en-US" dirty="0"/>
              <a:t>PET acquisition: ~ 1.5 hours</a:t>
            </a:r>
          </a:p>
          <a:p>
            <a:pPr lvl="1"/>
            <a:r>
              <a:rPr lang="en-US" dirty="0"/>
              <a:t>Each MR acquisition: 5-20 mins</a:t>
            </a:r>
          </a:p>
          <a:p>
            <a:r>
              <a:rPr lang="en-US" dirty="0"/>
              <a:t>Detect motion from MR images</a:t>
            </a:r>
          </a:p>
          <a:p>
            <a:pPr lvl="1"/>
            <a:r>
              <a:rPr lang="en-US" dirty="0"/>
              <a:t>Contrast-specific analyses</a:t>
            </a:r>
          </a:p>
          <a:p>
            <a:pPr lvl="1"/>
            <a:r>
              <a:rPr lang="en-US" dirty="0"/>
              <a:t>Arbitrary sequence of contrasts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649C1-C70D-154C-B79A-DC8C8F61C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MR-PET MOTION CORRECTION 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BCD016-90CF-C240-9D64-2F3B2EE131F1}"/>
              </a:ext>
            </a:extLst>
          </p:cNvPr>
          <p:cNvSpPr/>
          <p:nvPr/>
        </p:nvSpPr>
        <p:spPr>
          <a:xfrm>
            <a:off x="7427714" y="4158396"/>
            <a:ext cx="14066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*</a:t>
            </a:r>
            <a:r>
              <a:rPr lang="en-US" dirty="0">
                <a:latin typeface="Calibri"/>
                <a:cs typeface="Calibri"/>
              </a:rPr>
              <a:t> Motion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   manually 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   introduced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FE3B4-4CDE-E840-A0EF-BDD12EBC0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" r="5233" b="45725"/>
          <a:stretch/>
        </p:blipFill>
        <p:spPr>
          <a:xfrm>
            <a:off x="604788" y="4036194"/>
            <a:ext cx="6912322" cy="25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4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E883-06C5-8E40-A654-58F3578C0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MR-PET MOTION CORRECTION PIPELINE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76A59-E1AB-6444-84B5-DA3C3B750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43" t="10899" r="10000" b="61698"/>
          <a:stretch/>
        </p:blipFill>
        <p:spPr>
          <a:xfrm>
            <a:off x="5018453" y="1863844"/>
            <a:ext cx="3232641" cy="35459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81BFF9-1FBE-3D4A-B0B8-19CFE5C36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0" t="10487" r="74563" b="62110"/>
          <a:stretch/>
        </p:blipFill>
        <p:spPr>
          <a:xfrm>
            <a:off x="892906" y="1863844"/>
            <a:ext cx="3232641" cy="35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E22234-A572-3E45-9514-C857B4DA3FA4}"/>
              </a:ext>
            </a:extLst>
          </p:cNvPr>
          <p:cNvSpPr txBox="1"/>
          <p:nvPr/>
        </p:nvSpPr>
        <p:spPr>
          <a:xfrm>
            <a:off x="5630694" y="5522798"/>
            <a:ext cx="200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Motion corrected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ACED9-5E07-6949-A771-2421A2E9D71A}"/>
              </a:ext>
            </a:extLst>
          </p:cNvPr>
          <p:cNvSpPr txBox="1"/>
          <p:nvPr/>
        </p:nvSpPr>
        <p:spPr>
          <a:xfrm>
            <a:off x="1869444" y="5507409"/>
            <a:ext cx="127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208707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OBJECT-ORIENTATED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2966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5AA665-FF0C-C14E-807C-4CDAFAF7A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4" y="1600200"/>
            <a:ext cx="6749036" cy="4525963"/>
          </a:xfrm>
        </p:spPr>
        <p:txBody>
          <a:bodyPr/>
          <a:lstStyle/>
          <a:p>
            <a:r>
              <a:rPr lang="en-US" dirty="0"/>
              <a:t>Arcana Study classes for biomedical imaging</a:t>
            </a:r>
          </a:p>
          <a:p>
            <a:pPr lvl="1"/>
            <a:r>
              <a:rPr lang="en-US" dirty="0"/>
              <a:t>T1Study/T2Study</a:t>
            </a:r>
          </a:p>
          <a:p>
            <a:pPr lvl="1"/>
            <a:r>
              <a:rPr lang="en-US" dirty="0" err="1"/>
              <a:t>DmriStudy</a:t>
            </a:r>
            <a:endParaRPr lang="en-US" dirty="0"/>
          </a:p>
          <a:p>
            <a:pPr lvl="1"/>
            <a:r>
              <a:rPr lang="en-US" dirty="0"/>
              <a:t>T2starStudy</a:t>
            </a:r>
          </a:p>
          <a:p>
            <a:r>
              <a:rPr lang="en-US" dirty="0"/>
              <a:t>Available on GitHub and </a:t>
            </a:r>
            <a:r>
              <a:rPr lang="en-US" dirty="0" err="1"/>
              <a:t>PyPI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github.com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MonashBI</a:t>
            </a:r>
            <a:r>
              <a:rPr lang="en-US" dirty="0">
                <a:solidFill>
                  <a:schemeClr val="accent1"/>
                </a:solidFill>
              </a:rPr>
              <a:t>/banana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pypi.org</a:t>
            </a:r>
            <a:r>
              <a:rPr lang="en-US" dirty="0">
                <a:solidFill>
                  <a:schemeClr val="accent1"/>
                </a:solidFill>
              </a:rPr>
              <a:t>/projects/banana</a:t>
            </a:r>
          </a:p>
          <a:p>
            <a:r>
              <a:rPr lang="en-US" dirty="0"/>
              <a:t>Collaborate with other groups</a:t>
            </a:r>
          </a:p>
          <a:p>
            <a:r>
              <a:rPr lang="en-US" dirty="0"/>
              <a:t>Package up into containers</a:t>
            </a:r>
          </a:p>
          <a:p>
            <a:pPr lvl="1"/>
            <a:r>
              <a:rPr lang="en-US" dirty="0"/>
              <a:t>BIDS apps</a:t>
            </a:r>
          </a:p>
          <a:p>
            <a:pPr lvl="1"/>
            <a:r>
              <a:rPr lang="en-US" dirty="0"/>
              <a:t>XNAT containers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6CC72-FB47-B948-BF60-97C0BE666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IOMEDICAL IM</a:t>
            </a:r>
            <a:r>
              <a:rPr lang="en-US" b="1" dirty="0"/>
              <a:t>A</a:t>
            </a:r>
            <a:r>
              <a:rPr lang="en-US" dirty="0"/>
              <a:t>GI</a:t>
            </a:r>
            <a:r>
              <a:rPr lang="en-US" b="1" dirty="0"/>
              <a:t>N</a:t>
            </a:r>
            <a:r>
              <a:rPr lang="en-US" dirty="0"/>
              <a:t>G </a:t>
            </a:r>
            <a:r>
              <a:rPr lang="en-US" b="1" dirty="0"/>
              <a:t>ANA</a:t>
            </a:r>
            <a:r>
              <a:rPr lang="en-US" dirty="0"/>
              <a:t>LYSIS (BANANA)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81CC5-A76B-9D4E-9982-692AA6F6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92" y="2914627"/>
            <a:ext cx="3034310" cy="2284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E74CA1-1800-8A48-BC85-570470567107}"/>
              </a:ext>
            </a:extLst>
          </p:cNvPr>
          <p:cNvSpPr txBox="1"/>
          <p:nvPr/>
        </p:nvSpPr>
        <p:spPr>
          <a:xfrm>
            <a:off x="6749807" y="537460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banana</a:t>
            </a:r>
          </a:p>
        </p:txBody>
      </p:sp>
    </p:spTree>
    <p:extLst>
      <p:ext uri="{BB962C8B-B14F-4D97-AF65-F5344CB8AC3E}">
        <p14:creationId xmlns:p14="http://schemas.microsoft.com/office/powerpoint/2010/main" val="60231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1FFF96-0D5B-8043-B64B-8AD54002F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368" y="5271309"/>
            <a:ext cx="5538330" cy="744510"/>
          </a:xfrm>
        </p:spPr>
        <p:txBody>
          <a:bodyPr/>
          <a:lstStyle/>
          <a:p>
            <a:r>
              <a:rPr lang="en-US" dirty="0"/>
              <a:t>Class == blueprint</a:t>
            </a:r>
          </a:p>
          <a:p>
            <a:r>
              <a:rPr lang="en-US" dirty="0"/>
              <a:t>Object == physical 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C955E-447D-4942-9BA1-666FAB76E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CLASS vs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736D4-A58B-714E-8057-C5241C22CB4E}"/>
              </a:ext>
            </a:extLst>
          </p:cNvPr>
          <p:cNvSpPr txBox="1"/>
          <p:nvPr/>
        </p:nvSpPr>
        <p:spPr>
          <a:xfrm>
            <a:off x="510808" y="1275860"/>
            <a:ext cx="830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7DAB"/>
                </a:solidFill>
              </a:rPr>
              <a:t>https://</a:t>
            </a:r>
            <a:r>
              <a:rPr lang="en-US" sz="2000" dirty="0" err="1">
                <a:solidFill>
                  <a:srgbClr val="007DAB"/>
                </a:solidFill>
              </a:rPr>
              <a:t>dev.to</a:t>
            </a:r>
            <a:r>
              <a:rPr lang="en-US" sz="2000" dirty="0">
                <a:solidFill>
                  <a:srgbClr val="007DAB"/>
                </a:solidFill>
              </a:rPr>
              <a:t>/</a:t>
            </a:r>
            <a:r>
              <a:rPr lang="en-US" sz="2000" dirty="0" err="1">
                <a:solidFill>
                  <a:srgbClr val="007DAB"/>
                </a:solidFill>
              </a:rPr>
              <a:t>charanrajgolla</a:t>
            </a:r>
            <a:r>
              <a:rPr lang="en-US" sz="2000" dirty="0">
                <a:solidFill>
                  <a:srgbClr val="007DAB"/>
                </a:solidFill>
              </a:rPr>
              <a:t>/beginners-guide---object-oriented-programming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E3A3C-F514-9846-8C5E-1AE9E434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86" y="1881662"/>
            <a:ext cx="6001789" cy="33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D8A844-729D-BD45-A003-FB02A1B9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5062455"/>
            <a:ext cx="8229600" cy="1188403"/>
          </a:xfrm>
        </p:spPr>
        <p:txBody>
          <a:bodyPr/>
          <a:lstStyle/>
          <a:p>
            <a:r>
              <a:rPr lang="en-US" dirty="0"/>
              <a:t>Attributes: </a:t>
            </a:r>
            <a:r>
              <a:rPr lang="en-US" dirty="0" err="1"/>
              <a:t>colour</a:t>
            </a:r>
            <a:r>
              <a:rPr lang="en-US" dirty="0"/>
              <a:t>, model, make-year, fuel-type</a:t>
            </a:r>
          </a:p>
          <a:p>
            <a:r>
              <a:rPr lang="en-US" dirty="0"/>
              <a:t>Methods: start(), stop(), accelerate()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FE2DB-BDB7-F04F-B770-A3C8E363AA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ATTRIBUTES AND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D90A0-E711-7245-A30F-FF4EC394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62" y="1382484"/>
            <a:ext cx="5515668" cy="36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386C2-8B55-0541-B4DF-625F317EC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INSTANCES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A9F4F-E780-B244-99F2-223AE5E7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97" y="1784465"/>
            <a:ext cx="7073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2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AD62A8-9E86-2D4D-9317-FCE17C270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Abstraction</a:t>
            </a:r>
          </a:p>
          <a:p>
            <a:pPr lvl="1"/>
            <a:r>
              <a:rPr lang="en-AU" dirty="0"/>
              <a:t>What the object does instead of how it is done</a:t>
            </a:r>
          </a:p>
          <a:p>
            <a:pPr lvl="1"/>
            <a:r>
              <a:rPr lang="en-AU" dirty="0"/>
              <a:t>Low-level details are hidden within class details</a:t>
            </a:r>
          </a:p>
          <a:p>
            <a:r>
              <a:rPr lang="en-AU" dirty="0"/>
              <a:t>Encapsulation</a:t>
            </a:r>
          </a:p>
          <a:p>
            <a:pPr lvl="1"/>
            <a:r>
              <a:rPr lang="en-AU" dirty="0"/>
              <a:t>Data and behaviour bound together in single unit</a:t>
            </a:r>
          </a:p>
          <a:p>
            <a:pPr lvl="1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99880-CCF5-694A-A27A-FA4A4B2DC0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DBC7D-747B-C241-8651-3A72D6A5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79" y="3608135"/>
            <a:ext cx="5394960" cy="31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6E336A-D2DF-F24B-AF51-020F5608A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4480560"/>
            <a:ext cx="8229600" cy="1645603"/>
          </a:xfrm>
        </p:spPr>
        <p:txBody>
          <a:bodyPr/>
          <a:lstStyle/>
          <a:p>
            <a:r>
              <a:rPr lang="en-US" dirty="0"/>
              <a:t>Derived classes “inherit” properties of base classes</a:t>
            </a:r>
          </a:p>
          <a:p>
            <a:r>
              <a:rPr lang="en-US" dirty="0"/>
              <a:t>Common properties can be shared within a “class” of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17CDF-134B-364B-B2E9-404C312A5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ECFCB-E34A-0F46-9A06-034644223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35" y="1364326"/>
            <a:ext cx="5120640" cy="264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0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03EDAB-09CD-6542-92D7-323DB1E6FFD0}"/>
              </a:ext>
            </a:extLst>
          </p:cNvPr>
          <p:cNvSpPr/>
          <p:nvPr/>
        </p:nvSpPr>
        <p:spPr>
          <a:xfrm>
            <a:off x="358775" y="1521227"/>
            <a:ext cx="8137043" cy="3918873"/>
          </a:xfrm>
          <a:prstGeom prst="round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100000">
                <a:schemeClr val="accent4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Brain 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DA6C5-50A2-7443-A32F-1F54DF14BA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NEUROIMAGING CONTEXT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0386F-9C37-6343-BFD1-A37DFC9D4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5810925"/>
            <a:ext cx="8229600" cy="54832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Sub-classes of neuroimaging modalities/contrasts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494DA-F0F5-8B4D-8CEA-6DDBD2BEAB8C}"/>
              </a:ext>
            </a:extLst>
          </p:cNvPr>
          <p:cNvSpPr/>
          <p:nvPr/>
        </p:nvSpPr>
        <p:spPr>
          <a:xfrm>
            <a:off x="878834" y="2237106"/>
            <a:ext cx="3172305" cy="2670560"/>
          </a:xfrm>
          <a:prstGeom prst="round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MR Scan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473F2F-BC84-CA43-9167-3056CF53BB3E}"/>
              </a:ext>
            </a:extLst>
          </p:cNvPr>
          <p:cNvSpPr/>
          <p:nvPr/>
        </p:nvSpPr>
        <p:spPr>
          <a:xfrm>
            <a:off x="5046562" y="2237106"/>
            <a:ext cx="3009418" cy="2670560"/>
          </a:xfrm>
          <a:prstGeom prst="roundRect">
            <a:avLst/>
          </a:prstGeom>
          <a:gradFill>
            <a:gsLst>
              <a:gs pos="100000">
                <a:srgbClr val="417D3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PET Scan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0CE322B-5611-5D4A-A5CD-CE9E972CE49E}"/>
              </a:ext>
            </a:extLst>
          </p:cNvPr>
          <p:cNvSpPr/>
          <p:nvPr/>
        </p:nvSpPr>
        <p:spPr>
          <a:xfrm>
            <a:off x="5428527" y="3171463"/>
            <a:ext cx="1111169" cy="7986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3704955-6C2E-DA45-A243-2EE7354F207D}"/>
              </a:ext>
            </a:extLst>
          </p:cNvPr>
          <p:cNvSpPr/>
          <p:nvPr/>
        </p:nvSpPr>
        <p:spPr>
          <a:xfrm>
            <a:off x="6742253" y="3171463"/>
            <a:ext cx="1111169" cy="7986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1462E5D-86C0-4744-A2F4-D612E74DFC59}"/>
              </a:ext>
            </a:extLst>
          </p:cNvPr>
          <p:cNvSpPr/>
          <p:nvPr/>
        </p:nvSpPr>
        <p:spPr>
          <a:xfrm>
            <a:off x="1170972" y="2882093"/>
            <a:ext cx="1111169" cy="7986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3120D1-A07C-8F47-BACA-7E982270774F}"/>
              </a:ext>
            </a:extLst>
          </p:cNvPr>
          <p:cNvSpPr/>
          <p:nvPr/>
        </p:nvSpPr>
        <p:spPr>
          <a:xfrm>
            <a:off x="2574279" y="2882093"/>
            <a:ext cx="1111169" cy="7986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AE5D7CB-57B5-AE43-8056-76A4A79CDE66}"/>
              </a:ext>
            </a:extLst>
          </p:cNvPr>
          <p:cNvSpPr/>
          <p:nvPr/>
        </p:nvSpPr>
        <p:spPr>
          <a:xfrm>
            <a:off x="1170971" y="3818486"/>
            <a:ext cx="1111169" cy="7986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fMRI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2030641-47FE-3E41-B1D0-6434C7C33DD9}"/>
              </a:ext>
            </a:extLst>
          </p:cNvPr>
          <p:cNvSpPr/>
          <p:nvPr/>
        </p:nvSpPr>
        <p:spPr>
          <a:xfrm>
            <a:off x="2574277" y="3823990"/>
            <a:ext cx="1111169" cy="7986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DWI</a:t>
            </a:r>
          </a:p>
        </p:txBody>
      </p:sp>
    </p:spTree>
    <p:extLst>
      <p:ext uri="{BB962C8B-B14F-4D97-AF65-F5344CB8AC3E}">
        <p14:creationId xmlns:p14="http://schemas.microsoft.com/office/powerpoint/2010/main" val="205010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BE17C0-E557-CA4A-A3C7-8DC6450B5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88" y="4655128"/>
            <a:ext cx="8229600" cy="1753668"/>
          </a:xfrm>
        </p:spPr>
        <p:txBody>
          <a:bodyPr/>
          <a:lstStyle/>
          <a:p>
            <a:r>
              <a:rPr lang="en-US" dirty="0"/>
              <a:t>Different classes of objects which do the same things (in a particular context)</a:t>
            </a:r>
          </a:p>
          <a:p>
            <a:r>
              <a:rPr lang="en-US" dirty="0"/>
              <a:t>Can be sub-classes of one another but not necessary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886ED-08E6-CD40-8483-D9AD975E31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BC3ED-9F22-6E41-BB68-0C097686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71" y="1245257"/>
            <a:ext cx="5120640" cy="28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6456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_1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3DIS 2018 - Robust and efficient analysis of large studies" id="{4E81B7F1-009E-A548-BA68-E315EC736E05}" vid="{BFBA4E79-8E75-DE4F-9DCA-4A3CE0BF20B1}"/>
    </a:ext>
  </a:extLst>
</a:theme>
</file>

<file path=ppt/theme/theme2.xml><?xml version="1.0" encoding="utf-8"?>
<a:theme xmlns:a="http://schemas.openxmlformats.org/drawingml/2006/main" name="Section break 2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3DIS 2018 - Robust and efficient analysis of large studies" id="{4E81B7F1-009E-A548-BA68-E315EC736E05}" vid="{B162C58A-05FF-CD4F-A404-3F35A15DCBCC}"/>
    </a:ext>
  </a:extLst>
</a:theme>
</file>

<file path=ppt/theme/theme3.xml><?xml version="1.0" encoding="utf-8"?>
<a:theme xmlns:a="http://schemas.openxmlformats.org/drawingml/2006/main" name="Section break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3DIS 2018 - Robust and efficient analysis of large studies" id="{4E81B7F1-009E-A548-BA68-E315EC736E05}" vid="{256B2926-990F-254F-A9E0-3E1A5433CC36}"/>
    </a:ext>
  </a:extLst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3DIS 2018 - Robust and efficient analysis of large studies" id="{4E81B7F1-009E-A548-BA68-E315EC736E05}" vid="{FDE8DAA2-4A23-424B-89A6-F438B2E8581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4824</TotalTime>
  <Words>479</Words>
  <Application>Microsoft Macintosh PowerPoint</Application>
  <PresentationFormat>On-screen Show (4:3)</PresentationFormat>
  <Paragraphs>115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Narrow</vt:lpstr>
      <vt:lpstr>Calibri</vt:lpstr>
      <vt:lpstr>Wingdings</vt:lpstr>
      <vt:lpstr>Title slide_1</vt:lpstr>
      <vt:lpstr>Section break 2</vt:lpstr>
      <vt:lpstr>Section break 1</vt:lpstr>
      <vt:lpstr>4_Custom Design</vt:lpstr>
      <vt:lpstr>INTRODUCTION TO ARCANA + BANANA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Monash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(30pt Arial Narrow)</dc:title>
  <dc:creator>Microsoft Office User</dc:creator>
  <cp:lastModifiedBy>Tom</cp:lastModifiedBy>
  <cp:revision>243</cp:revision>
  <cp:lastPrinted>2016-03-02T22:29:47Z</cp:lastPrinted>
  <dcterms:created xsi:type="dcterms:W3CDTF">2015-12-11T00:28:24Z</dcterms:created>
  <dcterms:modified xsi:type="dcterms:W3CDTF">2019-02-03T23:08:50Z</dcterms:modified>
</cp:coreProperties>
</file>